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5"/>
  </p:normalViewPr>
  <p:slideViewPr>
    <p:cSldViewPr snapToGrid="0">
      <p:cViewPr varScale="1">
        <p:scale>
          <a:sx n="133" d="100"/>
          <a:sy n="133" d="100"/>
        </p:scale>
        <p:origin x="944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ef0ddf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ef0ddf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ef0ddf4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ef0ddf4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ef0ddf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ef0ddf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ef0ddf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ef0ddf4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ef0ddf4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ef0ddf4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ef0ddf4c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ef0ddf4c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mily.mercado@eicollege.edu" TargetMode="External"/><Relationship Id="rId4" Type="http://schemas.openxmlformats.org/officeDocument/2006/relationships/hyperlink" Target="https://pxhere.com/pt/photo/13618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ebluediamondgallery.com/wooden-tile/r/resourc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leap.com/a-study-on-contribution-of-digital-human-resource-management-towards-organizational-performa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stbuy.com/site/searchpage.jsp?browsedCategory=pcmcat1632941704767&amp;id=pcat17071&amp;qp=graphicscardsv_facet%3DVideo+Card~Intel+Graphics%5Eparent_laptopscreensizesv_facet%3Dundefined~14%22+-+15.9%22&amp;st=pcmcat1632941704767_categoryid%24abcat05000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opac.libraryworld.com/opac/home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college/edu/life-at-eic/student-services/library/library-resources" TargetMode="External"/><Relationship Id="rId5" Type="http://schemas.openxmlformats.org/officeDocument/2006/relationships/hyperlink" Target="https://eicollege.edu/life-at-eic/student-services/library/" TargetMode="External"/><Relationship Id="rId4" Type="http://schemas.openxmlformats.org/officeDocument/2006/relationships/hyperlink" Target="https://www.inaza.com/blog/how-to-deploy-ai-invoice-detection-in-15-minut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Student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Library Orientation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Mercado, Library Director</a:t>
            </a:r>
            <a:endParaRPr/>
          </a:p>
        </p:txBody>
      </p:sp>
      <p:pic>
        <p:nvPicPr>
          <p:cNvPr id="56" name="Google Shape;56;p13" title="images.jf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-1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Librarian- Emily Mercado</a:t>
            </a:r>
          </a:p>
        </p:txBody>
      </p:sp>
      <p:pic>
        <p:nvPicPr>
          <p:cNvPr id="3" name="Picture 2" descr="A person in a hoodie standing in a library&#10;&#10;AI-generated content may be incorrect.">
            <a:extLst>
              <a:ext uri="{FF2B5EF4-FFF2-40B4-BE49-F238E27FC236}">
                <a16:creationId xmlns:a16="http://schemas.microsoft.com/office/drawing/2014/main" id="{5CAFC97E-A6FA-4FD9-7D59-F886285FD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089" r="1175" b="2"/>
          <a:stretch>
            <a:fillRect/>
          </a:stretch>
        </p:blipFill>
        <p:spPr>
          <a:xfrm>
            <a:off x="311700" y="1208225"/>
            <a:ext cx="4069800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571999" y="1208224"/>
            <a:ext cx="4397829" cy="3755661"/>
          </a:xfrm>
        </p:spPr>
        <p:txBody>
          <a:bodyPr spcFirstLastPara="1" lIns="91425" tIns="91425" rIns="91425" bIns="91425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Available: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Via phone (201) 216-9901 </a:t>
            </a:r>
            <a:r>
              <a:rPr lang="en-US" sz="1200" b="0" i="0" u="none" strike="noStrike" cap="none" dirty="0" err="1">
                <a:solidFill>
                  <a:schemeClr val="dk1"/>
                </a:solidFill>
              </a:rPr>
              <a:t>ext</a:t>
            </a:r>
            <a:r>
              <a:rPr lang="en-US" sz="1200" b="0" i="0" u="none" strike="noStrike" cap="none" dirty="0">
                <a:solidFill>
                  <a:schemeClr val="dk1"/>
                </a:solidFill>
              </a:rPr>
              <a:t> 118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Via email </a:t>
            </a:r>
            <a:r>
              <a:rPr lang="en-US" sz="1200" b="0" i="0" u="none" strike="noStrike" cap="none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emily.mercado@eicollege.edu</a:t>
            </a:r>
            <a:endParaRPr lang="en-US" sz="1200" b="0" i="0" u="none" strike="noStrike" cap="none" dirty="0">
              <a:solidFill>
                <a:schemeClr val="dk1"/>
              </a:solidFill>
            </a:endParaRPr>
          </a:p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Hours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Monday-Thursday 9:00 AM- 6:00 PM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Friday 9:00 AM- 5:00 PM</a:t>
            </a:r>
          </a:p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Available for help with: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Assignments (writing papers with APA formatting)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Research (locating physical and online sources)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Using electronic resources (printing, copying, Google Docs, etc.)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Any general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Resources</a:t>
            </a:r>
            <a:endParaRPr lang="en-US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4294967295"/>
          </p:nvPr>
        </p:nvSpPr>
        <p:spPr>
          <a:xfrm>
            <a:off x="311700" y="1208225"/>
            <a:ext cx="4069800" cy="326440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0" i="0" u="none" strike="noStrike" cap="none" dirty="0">
                <a:solidFill>
                  <a:schemeClr val="dk1"/>
                </a:solidFill>
              </a:rPr>
              <a:t>50 desktop computers</a:t>
            </a:r>
          </a:p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0" i="0" u="none" strike="noStrike" cap="none" dirty="0">
                <a:solidFill>
                  <a:schemeClr val="dk1"/>
                </a:solidFill>
              </a:rPr>
              <a:t>High capacity printer/ scanner/ photocopier</a:t>
            </a:r>
          </a:p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0" i="0" u="none" strike="noStrike" cap="none" dirty="0">
                <a:solidFill>
                  <a:schemeClr val="dk1"/>
                </a:solidFill>
              </a:rPr>
              <a:t>4,400 combined physical books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100" b="0" i="0" u="none" strike="noStrike" cap="none" dirty="0">
                <a:solidFill>
                  <a:schemeClr val="dk1"/>
                </a:solidFill>
              </a:rPr>
              <a:t>Textbooks</a:t>
            </a:r>
            <a:endParaRPr lang="en-US" sz="1100" dirty="0">
              <a:solidFill>
                <a:schemeClr val="dk1"/>
              </a:solidFill>
            </a:endParaRP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100" b="0" i="0" u="none" strike="noStrike" cap="none" dirty="0">
                <a:solidFill>
                  <a:schemeClr val="dk1"/>
                </a:solidFill>
              </a:rPr>
              <a:t>Guides</a:t>
            </a:r>
            <a:endParaRPr lang="en-US" sz="1100" dirty="0">
              <a:solidFill>
                <a:schemeClr val="dk1"/>
              </a:solidFill>
            </a:endParaRP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100" b="0" i="0" u="none" strike="noStrike" cap="none" dirty="0">
                <a:solidFill>
                  <a:schemeClr val="dk1"/>
                </a:solidFill>
              </a:rPr>
              <a:t>Flashcards and study materials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100" b="0" i="0" u="none" strike="noStrike" cap="none" dirty="0">
                <a:solidFill>
                  <a:schemeClr val="dk1"/>
                </a:solidFill>
              </a:rPr>
              <a:t>Social Sciences</a:t>
            </a:r>
          </a:p>
          <a:p>
            <a:pPr lvl="1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100" b="0" i="0" u="none" strike="noStrike" cap="none" dirty="0">
                <a:solidFill>
                  <a:schemeClr val="dk1"/>
                </a:solidFill>
              </a:rPr>
              <a:t>Literature</a:t>
            </a:r>
          </a:p>
        </p:txBody>
      </p:sp>
      <p:pic>
        <p:nvPicPr>
          <p:cNvPr id="3" name="Picture 2" descr="A close-up of a wood block with letters&#10;&#10;AI-generated content may be incorrect.">
            <a:extLst>
              <a:ext uri="{FF2B5EF4-FFF2-40B4-BE49-F238E27FC236}">
                <a16:creationId xmlns:a16="http://schemas.microsoft.com/office/drawing/2014/main" id="{40737093-32A4-366F-F83C-19E454AB7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60" r="15520" b="-2"/>
          <a:stretch>
            <a:fillRect/>
          </a:stretch>
        </p:blipFill>
        <p:spPr>
          <a:xfrm>
            <a:off x="4572000" y="1055424"/>
            <a:ext cx="4260300" cy="341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Digital Resources</a:t>
            </a:r>
          </a:p>
        </p:txBody>
      </p:sp>
      <p:pic>
        <p:nvPicPr>
          <p:cNvPr id="3" name="Picture 2" descr="A person holding a tablet with graphs and charts&#10;&#10;AI-generated content may be incorrect.">
            <a:extLst>
              <a:ext uri="{FF2B5EF4-FFF2-40B4-BE49-F238E27FC236}">
                <a16:creationId xmlns:a16="http://schemas.microsoft.com/office/drawing/2014/main" id="{2F5BBE28-1750-D724-3930-8B33C055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009" r="13459" b="-1"/>
          <a:stretch>
            <a:fillRect/>
          </a:stretch>
        </p:blipFill>
        <p:spPr>
          <a:xfrm>
            <a:off x="311700" y="1208225"/>
            <a:ext cx="4069800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463143" y="1017724"/>
            <a:ext cx="4539343" cy="3859075"/>
          </a:xfrm>
        </p:spPr>
        <p:txBody>
          <a:bodyPr spcFirstLastPara="1" lIns="91425" tIns="91425" rIns="91425" bIns="91425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400" b="0" i="0" u="none" strike="noStrike" cap="none" dirty="0">
                <a:solidFill>
                  <a:schemeClr val="dk1"/>
                </a:solidFill>
              </a:rPr>
              <a:t>Database subscriptions through our OPAC (Online Public Access Catalog)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ProQuest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ProQuest Allied Health and Nursing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PubMed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PubMed Central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~120,000 online resources through the OPAC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</a:rPr>
              <a:t>Links to other digital resources through OPAC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Jersey Clicks (</a:t>
            </a:r>
            <a:r>
              <a:rPr lang="en-US" b="0" i="0" u="none" strike="noStrike" cap="none" dirty="0" err="1">
                <a:solidFill>
                  <a:schemeClr val="dk1"/>
                </a:solidFill>
              </a:rPr>
              <a:t>InterLibrary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 Loan, databases/ online tools)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Google Scholar (Google’s free database)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349174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Memberships</a:t>
            </a: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4294967295"/>
          </p:nvPr>
        </p:nvSpPr>
        <p:spPr>
          <a:xfrm>
            <a:off x="311700" y="1001486"/>
            <a:ext cx="4450800" cy="4016827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</a:rPr>
              <a:t>METRO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Physical access can be granted to other METRO libraries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 err="1">
                <a:solidFill>
                  <a:schemeClr val="dk1"/>
                </a:solidFill>
              </a:rPr>
              <a:t>InterLibrary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 Loan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 err="1">
                <a:solidFill>
                  <a:schemeClr val="dk1"/>
                </a:solidFill>
              </a:rPr>
              <a:t>JerseyCat</a:t>
            </a:r>
            <a:endParaRPr lang="en-US" sz="1400" b="0" i="0" u="none" strike="noStrike" cap="none" dirty="0">
              <a:solidFill>
                <a:schemeClr val="dk1"/>
              </a:solidFill>
            </a:endParaRP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 err="1">
                <a:solidFill>
                  <a:schemeClr val="dk1"/>
                </a:solidFill>
              </a:rPr>
              <a:t>InterLibrary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 Loan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Databases and online resources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 err="1">
                <a:solidFill>
                  <a:schemeClr val="dk1"/>
                </a:solidFill>
              </a:rPr>
              <a:t>LibraryLinkNJ</a:t>
            </a:r>
            <a:endParaRPr lang="en-US" sz="1400" b="0" i="0" u="none" strike="noStrike" cap="none" dirty="0">
              <a:solidFill>
                <a:schemeClr val="dk1"/>
              </a:solidFill>
            </a:endParaRP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 err="1">
                <a:solidFill>
                  <a:schemeClr val="dk1"/>
                </a:solidFill>
              </a:rPr>
              <a:t>InterLibrary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 Loans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Events, online lectures/ tutorials, webinars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</a:rPr>
              <a:t>National Network of Medical Libraries (NNML)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Extensive online resources</a:t>
            </a:r>
          </a:p>
          <a:p>
            <a:pPr marL="914400" lvl="1" indent="-31750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Videos, databases, blogs</a:t>
            </a:r>
          </a:p>
        </p:txBody>
      </p:sp>
      <p:pic>
        <p:nvPicPr>
          <p:cNvPr id="3" name="Picture 2" descr="A computer monitor and computer&#10;&#10;AI-generated content may be incorrect.">
            <a:extLst>
              <a:ext uri="{FF2B5EF4-FFF2-40B4-BE49-F238E27FC236}">
                <a16:creationId xmlns:a16="http://schemas.microsoft.com/office/drawing/2014/main" id="{7BACFB26-E086-BB22-FB00-A947E76C4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47" r="7712"/>
          <a:stretch>
            <a:fillRect/>
          </a:stretch>
        </p:blipFill>
        <p:spPr>
          <a:xfrm>
            <a:off x="4762500" y="1208225"/>
            <a:ext cx="406980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227310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Supplemental Materials</a:t>
            </a:r>
          </a:p>
        </p:txBody>
      </p:sp>
      <p:pic>
        <p:nvPicPr>
          <p:cNvPr id="3" name="Picture 2" descr="A computer with a keyboard and mouse&#10;&#10;AI-generated content may be incorrect.">
            <a:extLst>
              <a:ext uri="{FF2B5EF4-FFF2-40B4-BE49-F238E27FC236}">
                <a16:creationId xmlns:a16="http://schemas.microsoft.com/office/drawing/2014/main" id="{5F3D2369-710B-CA35-8D12-52CD336D9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115" r="3486" b="1"/>
          <a:stretch>
            <a:fillRect/>
          </a:stretch>
        </p:blipFill>
        <p:spPr>
          <a:xfrm>
            <a:off x="311700" y="1208225"/>
            <a:ext cx="4069800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body" idx="4294967295"/>
          </p:nvPr>
        </p:nvSpPr>
        <p:spPr>
          <a:xfrm>
            <a:off x="4762500" y="1017726"/>
            <a:ext cx="4174671" cy="4011474"/>
          </a:xfrm>
        </p:spPr>
        <p:txBody>
          <a:bodyPr spcFirstLastPara="1" lIns="91425" tIns="91425" rIns="91425" bIns="91425" anchor="t" anchorCtr="0">
            <a:normAutofit fontScale="92500" lnSpcReduction="10000"/>
          </a:bodyPr>
          <a:lstStyle/>
          <a:p>
            <a:pPr marL="0" lvl="0" indent="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Library resources: How-</a:t>
            </a:r>
            <a:r>
              <a:rPr lang="en-US" sz="1200" b="0" i="0" u="none" strike="noStrike" cap="none" dirty="0" err="1">
                <a:solidFill>
                  <a:schemeClr val="dk1"/>
                </a:solidFill>
              </a:rPr>
              <a:t>to’s</a:t>
            </a:r>
            <a:r>
              <a:rPr lang="en-US" sz="1200" b="0" i="0" u="none" strike="noStrike" cap="none" dirty="0">
                <a:solidFill>
                  <a:schemeClr val="dk1"/>
                </a:solidFill>
              </a:rPr>
              <a:t>, Guides, and other supplemental materials</a:t>
            </a: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61111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See the librarian for </a:t>
            </a:r>
            <a:r>
              <a:rPr lang="en-US" sz="1200" b="0" i="0" u="none" strike="noStrike" cap="none">
                <a:solidFill>
                  <a:schemeClr val="dk1"/>
                </a:solidFill>
              </a:rPr>
              <a:t>login information</a:t>
            </a:r>
            <a:endParaRPr lang="en-US" sz="1200" b="0" i="0" u="none" strike="noStrike" cap="none" dirty="0">
              <a:solidFill>
                <a:schemeClr val="dk1"/>
              </a:solidFill>
            </a:endParaRPr>
          </a:p>
          <a:p>
            <a:pPr marL="0" lvl="0" indent="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Public page: </a:t>
            </a:r>
            <a:r>
              <a:rPr lang="en-US" sz="1200" b="0" i="0" u="none" strike="noStrike" cap="none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https://eicollege.edu/life-at-eic/student-services/library/</a:t>
            </a:r>
            <a:endParaRPr lang="en-US" sz="1200" b="0" i="0" u="none" strike="noStrike" cap="none" dirty="0">
              <a:solidFill>
                <a:schemeClr val="dk1"/>
              </a:solidFill>
            </a:endParaRPr>
          </a:p>
          <a:p>
            <a:pPr marL="0" lvl="0" indent="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Two electronic guides: How to use the EIC Library Catalog and Databases</a:t>
            </a:r>
          </a:p>
          <a:p>
            <a:pPr marL="457200" lvl="0" indent="-325755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Library resources: </a:t>
            </a:r>
            <a:r>
              <a:rPr lang="en-US" sz="1200" b="0" i="0" u="none" strike="noStrike" cap="none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https://eicollege/edu/life-at-eic/student-services/library/library-resources</a:t>
            </a:r>
            <a:r>
              <a:rPr lang="en-US" sz="1200" b="0" i="0" u="none" strike="noStrike" cap="none" dirty="0">
                <a:solidFill>
                  <a:schemeClr val="dk1"/>
                </a:solidFill>
              </a:rPr>
              <a:t> </a:t>
            </a:r>
          </a:p>
          <a:p>
            <a:pPr marL="457200" lvl="0" indent="-325755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EIC Library Catalog: </a:t>
            </a:r>
            <a:r>
              <a:rPr lang="en-US" sz="1200" b="0" i="0" u="none" strike="noStrike" cap="none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https://opac.libraryworld.com/opac/home.php</a:t>
            </a:r>
            <a:endParaRPr lang="en-US" sz="1200" b="0" i="0" u="none" strike="noStrike" cap="none" dirty="0">
              <a:solidFill>
                <a:schemeClr val="dk1"/>
              </a:solidFill>
            </a:endParaRPr>
          </a:p>
          <a:p>
            <a:pPr marL="914400" lvl="1" indent="-304165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(user name: Eastern International College)</a:t>
            </a:r>
          </a:p>
          <a:p>
            <a:pPr marL="0" lvl="0" indent="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Please try to:</a:t>
            </a:r>
          </a:p>
          <a:p>
            <a:pPr marL="457200" lvl="0" indent="-325755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Learn about, and use, the library resources</a:t>
            </a:r>
          </a:p>
          <a:p>
            <a:pPr marL="457200" lvl="0" indent="-325755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Seek out help from the library staff</a:t>
            </a:r>
          </a:p>
          <a:p>
            <a:pPr marL="457200" lvl="0" indent="-325755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1"/>
                </a:solidFill>
              </a:rPr>
              <a:t>Remember that digital/ media/ information literacy skills equip individuals with transferable skills for life after college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 Let’s have a great year!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9" title="istockphoto-1397892955-612x6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266200"/>
            <a:ext cx="58293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Macintosh PowerPoint</Application>
  <PresentationFormat>On-screen Show (16:9)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New Student Library Orientation</vt:lpstr>
      <vt:lpstr>Librarian- Emily Mercado</vt:lpstr>
      <vt:lpstr>Physical Resources</vt:lpstr>
      <vt:lpstr>Digital Resources</vt:lpstr>
      <vt:lpstr>Memberships</vt:lpstr>
      <vt:lpstr>Supplemental Materials</vt:lpstr>
      <vt:lpstr>Thank you!  Let’s have a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Emily Mercado</cp:lastModifiedBy>
  <cp:revision>1</cp:revision>
  <dcterms:modified xsi:type="dcterms:W3CDTF">2025-10-28T19:58:22Z</dcterms:modified>
</cp:coreProperties>
</file>